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68" d="100"/>
          <a:sy n="68" d="100"/>
        </p:scale>
        <p:origin x="69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fr-FR"/>
              <a:t>Cliquez pour modifier le style du titre</a:t>
            </a:r>
            <a:endParaRPr kumimoji="0" lang="en-US"/>
          </a:p>
        </p:txBody>
      </p:sp>
      <p:sp>
        <p:nvSpPr>
          <p:cNvPr id="3" name="Sous-titr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fr-FR"/>
              <a:t>Cliquez pour modifier le style des sous-titres du masque</a:t>
            </a:r>
            <a:endParaRPr kumimoji="0" lang="en-US"/>
          </a:p>
        </p:txBody>
      </p:sp>
      <p:sp>
        <p:nvSpPr>
          <p:cNvPr id="4" name="Espace réservé de la date 3"/>
          <p:cNvSpPr>
            <a:spLocks noGrp="1"/>
          </p:cNvSpPr>
          <p:nvPr>
            <p:ph type="dt" sz="half" idx="10"/>
          </p:nvPr>
        </p:nvSpPr>
        <p:spPr/>
        <p:txBody>
          <a:bodyPr/>
          <a:lstStyle/>
          <a:p>
            <a:fld id="{63A1C593-65D0-4073-BCC9-577B9352EA97}" type="datetimeFigureOut">
              <a:rPr lang="en-US" smtClean="0"/>
              <a:pPr/>
              <a:t>10/16/2022</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9B618960-8005-486C-9A75-10CB2AAC16F9}" type="slidenum">
              <a:rPr lang="en-US" smtClean="0"/>
              <a:pPr/>
              <a:t>‹N°›</a:t>
            </a:fld>
            <a:endParaRPr lang="en-US"/>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63A1C593-65D0-4073-BCC9-577B9352EA97}" type="datetimeFigureOut">
              <a:rPr lang="en-US" smtClean="0"/>
              <a:pPr/>
              <a:t>10/16/2022</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9B618960-8005-486C-9A75-10CB2AAC16F9}"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vertical 1"/>
          <p:cNvSpPr>
            <a:spLocks noGrp="1"/>
          </p:cNvSpPr>
          <p:nvPr>
            <p:ph type="title" orient="vert"/>
          </p:nvPr>
        </p:nvSpPr>
        <p:spPr>
          <a:xfrm>
            <a:off x="9042400" y="274641"/>
            <a:ext cx="2540000" cy="5851525"/>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609600" y="304801"/>
            <a:ext cx="8026400" cy="5851525"/>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63A1C593-65D0-4073-BCC9-577B9352EA97}" type="datetimeFigureOut">
              <a:rPr lang="en-US" smtClean="0"/>
              <a:pPr/>
              <a:t>10/16/2022</a:t>
            </a:fld>
            <a:endParaRPr lang="en-US"/>
          </a:p>
        </p:txBody>
      </p:sp>
      <p:sp>
        <p:nvSpPr>
          <p:cNvPr id="5" name="Espace réservé du pied de page 4"/>
          <p:cNvSpPr>
            <a:spLocks noGrp="1"/>
          </p:cNvSpPr>
          <p:nvPr>
            <p:ph type="ftr" sz="quarter" idx="11"/>
          </p:nvPr>
        </p:nvSpPr>
        <p:spPr>
          <a:xfrm>
            <a:off x="3520796" y="6377460"/>
            <a:ext cx="5115205" cy="365125"/>
          </a:xfrm>
        </p:spPr>
        <p:txBody>
          <a:bodyPr/>
          <a:lstStyle/>
          <a:p>
            <a:endParaRPr lang="en-US"/>
          </a:p>
        </p:txBody>
      </p:sp>
      <p:sp>
        <p:nvSpPr>
          <p:cNvPr id="6" name="Espace réservé du numéro de diapositive 5"/>
          <p:cNvSpPr>
            <a:spLocks noGrp="1"/>
          </p:cNvSpPr>
          <p:nvPr>
            <p:ph type="sldNum" sz="quarter" idx="12"/>
          </p:nvPr>
        </p:nvSpPr>
        <p:spPr/>
        <p:txBody>
          <a:bodyPr/>
          <a:lstStyle/>
          <a:p>
            <a:fld id="{9B618960-8005-486C-9A75-10CB2AAC16F9}"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155448"/>
            <a:ext cx="10972800" cy="1252728"/>
          </a:xfrm>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63A1C593-65D0-4073-BCC9-577B9352EA97}" type="datetimeFigureOut">
              <a:rPr lang="en-US" smtClean="0"/>
              <a:pPr/>
              <a:t>10/16/2022</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9B618960-8005-486C-9A75-10CB2AAC16F9}"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fr-FR"/>
              <a:t>Cliquez pour modifier le style du titre</a:t>
            </a:r>
            <a:endParaRPr kumimoji="0" lang="en-US"/>
          </a:p>
        </p:txBody>
      </p:sp>
      <p:sp>
        <p:nvSpPr>
          <p:cNvPr id="3" name="Espace réservé du texte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63A1C593-65D0-4073-BCC9-577B9352EA97}" type="datetimeFigureOut">
              <a:rPr lang="en-US" smtClean="0"/>
              <a:pPr/>
              <a:t>10/16/2022</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9B618960-8005-486C-9A75-10CB2AAC16F9}"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63A1C593-65D0-4073-BCC9-577B9352EA97}" type="datetimeFigureOut">
              <a:rPr lang="en-US" smtClean="0"/>
              <a:pPr/>
              <a:t>10/16/2022</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9B618960-8005-486C-9A75-10CB2AAC16F9}"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extLst/>
          </a:lstStyle>
          <a:p>
            <a:r>
              <a:rPr kumimoji="0" lang="fr-FR"/>
              <a:t>Cliquez pour modifier le style du titre</a:t>
            </a:r>
            <a:endParaRPr kumimoji="0" lang="en-US"/>
          </a:p>
        </p:txBody>
      </p:sp>
      <p:sp>
        <p:nvSpPr>
          <p:cNvPr id="3" name="Espace réservé du texte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fr-FR"/>
              <a:t>Cliquez pour modifier les styles du texte du masque</a:t>
            </a:r>
          </a:p>
        </p:txBody>
      </p:sp>
      <p:sp>
        <p:nvSpPr>
          <p:cNvPr id="4" name="Espace réservé du contenu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u texte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fr-FR"/>
              <a:t>Cliquez pour modifier les styles du texte du masque</a:t>
            </a:r>
          </a:p>
        </p:txBody>
      </p:sp>
      <p:sp>
        <p:nvSpPr>
          <p:cNvPr id="6" name="Espace réservé du contenu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63A1C593-65D0-4073-BCC9-577B9352EA97}" type="datetimeFigureOut">
              <a:rPr lang="en-US" smtClean="0"/>
              <a:pPr/>
              <a:t>10/16/2022</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9B618960-8005-486C-9A75-10CB2AAC16F9}"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63A1C593-65D0-4073-BCC9-577B9352EA97}" type="datetimeFigureOut">
              <a:rPr lang="en-US" smtClean="0"/>
              <a:pPr/>
              <a:t>10/16/2022</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9B618960-8005-486C-9A75-10CB2AAC16F9}"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A1C593-65D0-4073-BCC9-577B9352EA97}" type="datetimeFigureOut">
              <a:rPr lang="en-US" smtClean="0"/>
              <a:pPr/>
              <a:t>10/16/2022</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9B618960-8005-486C-9A75-10CB2AAC16F9}"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fr-FR"/>
              <a:t>Cliquez pour modifier le style du titre</a:t>
            </a:r>
            <a:endParaRPr kumimoji="0" lang="en-US"/>
          </a:p>
        </p:txBody>
      </p:sp>
      <p:sp>
        <p:nvSpPr>
          <p:cNvPr id="3" name="Espace réservé du contenu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texte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p:txBody>
          <a:bodyPr/>
          <a:lstStyle/>
          <a:p>
            <a:fld id="{63A1C593-65D0-4073-BCC9-577B9352EA97}" type="datetimeFigureOut">
              <a:rPr lang="en-US" smtClean="0"/>
              <a:pPr/>
              <a:t>10/16/2022</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9B618960-8005-486C-9A75-10CB2AAC16F9}" type="slidenum">
              <a:rPr lang="en-US" smtClean="0"/>
              <a:pPr/>
              <a:t>‹N°›</a:t>
            </a:fld>
            <a:endParaRPr lang="en-US"/>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fr-FR"/>
              <a:t>Cliquez pour modifier le style du titre</a:t>
            </a:r>
            <a:endParaRPr kumimoji="0" lang="en-US"/>
          </a:p>
        </p:txBody>
      </p:sp>
      <p:sp>
        <p:nvSpPr>
          <p:cNvPr id="3" name="Espace réservé pour une image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fr-FR"/>
              <a:t>Cliquez sur l'icône pour ajouter une image</a:t>
            </a:r>
            <a:endParaRPr kumimoji="0" lang="en-US" dirty="0"/>
          </a:p>
        </p:txBody>
      </p:sp>
      <p:sp>
        <p:nvSpPr>
          <p:cNvPr id="4" name="Espace réservé du texte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a:xfrm>
            <a:off x="219456" y="1170432"/>
            <a:ext cx="3364992" cy="201168"/>
          </a:xfrm>
        </p:spPr>
        <p:txBody>
          <a:bodyPr/>
          <a:lstStyle/>
          <a:p>
            <a:fld id="{63A1C593-65D0-4073-BCC9-577B9352EA97}" type="datetimeFigureOut">
              <a:rPr lang="en-US" smtClean="0"/>
              <a:pPr/>
              <a:t>10/16/2022</a:t>
            </a:fld>
            <a:endParaRPr lang="en-US"/>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ce réservé du pied de page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endParaRPr lang="en-US"/>
          </a:p>
        </p:txBody>
      </p:sp>
      <p:sp>
        <p:nvSpPr>
          <p:cNvPr id="7" name="Espace réservé du numéro de diapositive 6"/>
          <p:cNvSpPr>
            <a:spLocks noGrp="1"/>
          </p:cNvSpPr>
          <p:nvPr>
            <p:ph type="sldNum" sz="quarter" idx="12"/>
          </p:nvPr>
        </p:nvSpPr>
        <p:spPr>
          <a:xfrm>
            <a:off x="11119104" y="1170432"/>
            <a:ext cx="978485" cy="201168"/>
          </a:xfrm>
        </p:spPr>
        <p:txBody>
          <a:bodyPr/>
          <a:lstStyle/>
          <a:p>
            <a:fld id="{9B618960-8005-486C-9A75-10CB2AAC16F9}"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Espace réservé du titre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4" name="Espace réservé de la date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63A1C593-65D0-4073-BCC9-577B9352EA97}" type="datetimeFigureOut">
              <a:rPr lang="en-US" smtClean="0"/>
              <a:pPr/>
              <a:t>10/16/2022</a:t>
            </a:fld>
            <a:endParaRPr lang="en-US"/>
          </a:p>
        </p:txBody>
      </p:sp>
      <p:sp>
        <p:nvSpPr>
          <p:cNvPr id="5" name="Espace réservé du pied de page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Espace réservé du numéro de diapositive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B618960-8005-486C-9A75-10CB2AAC16F9}"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bordeaux.fr/p978/enseignement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mailto:delsol.vero@cegetel.net" TargetMode="External"/><Relationship Id="rId7" Type="http://schemas.openxmlformats.org/officeDocument/2006/relationships/image" Target="../media/image11.png"/><Relationship Id="rId2" Type="http://schemas.openxmlformats.org/officeDocument/2006/relationships/hyperlink" Target="mailto:Adeline.chudzinski@ac-bordeaux.fr" TargetMode="External"/><Relationship Id="rId1" Type="http://schemas.openxmlformats.org/officeDocument/2006/relationships/slideLayout" Target="../slideLayouts/slideLayout2.xml"/><Relationship Id="rId6" Type="http://schemas.openxmlformats.org/officeDocument/2006/relationships/hyperlink" Target="http://www.facebook.com/tmdbordeaux" TargetMode="External"/><Relationship Id="rId5" Type="http://schemas.openxmlformats.org/officeDocument/2006/relationships/hyperlink" Target="https://conservatoire.bordeaux.fr/fr" TargetMode="External"/><Relationship Id="rId4" Type="http://schemas.openxmlformats.org/officeDocument/2006/relationships/hyperlink" Target="http://camillejullian.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cheva\Desktop\LYCEE\ADMINISTRATION\DOC TMD\PIANO .jpg"/>
          <p:cNvPicPr>
            <a:picLocks noChangeAspect="1" noChangeArrowheads="1"/>
          </p:cNvPicPr>
          <p:nvPr/>
        </p:nvPicPr>
        <p:blipFill>
          <a:blip r:embed="rId2" cstate="print"/>
          <a:srcRect t="45058" b="36393"/>
          <a:stretch>
            <a:fillRect/>
          </a:stretch>
        </p:blipFill>
        <p:spPr bwMode="auto">
          <a:xfrm>
            <a:off x="0" y="5186149"/>
            <a:ext cx="12191999" cy="1671851"/>
          </a:xfrm>
          <a:prstGeom prst="rect">
            <a:avLst/>
          </a:prstGeom>
          <a:noFill/>
        </p:spPr>
      </p:pic>
      <p:pic>
        <p:nvPicPr>
          <p:cNvPr id="1027" name="Picture 3" descr="C:\Users\cheva\Desktop\LYCEE\ADMINISTRATION\DOC TMD\partition-bach-femme.jpg"/>
          <p:cNvPicPr>
            <a:picLocks noChangeAspect="1" noChangeArrowheads="1"/>
          </p:cNvPicPr>
          <p:nvPr/>
        </p:nvPicPr>
        <p:blipFill>
          <a:blip r:embed="rId3" cstate="print"/>
          <a:srcRect l="3987" t="10755" b="51443"/>
          <a:stretch>
            <a:fillRect/>
          </a:stretch>
        </p:blipFill>
        <p:spPr bwMode="auto">
          <a:xfrm>
            <a:off x="219076" y="171450"/>
            <a:ext cx="11759565" cy="2284366"/>
          </a:xfrm>
          <a:prstGeom prst="rect">
            <a:avLst/>
          </a:prstGeom>
          <a:noFill/>
        </p:spPr>
      </p:pic>
      <p:sp>
        <p:nvSpPr>
          <p:cNvPr id="2" name="Title 1"/>
          <p:cNvSpPr>
            <a:spLocks noGrp="1"/>
          </p:cNvSpPr>
          <p:nvPr>
            <p:ph type="ctrTitle"/>
          </p:nvPr>
        </p:nvSpPr>
        <p:spPr>
          <a:xfrm>
            <a:off x="845555" y="3103099"/>
            <a:ext cx="9875520" cy="1472184"/>
          </a:xfrm>
        </p:spPr>
        <p:txBody>
          <a:bodyPr>
            <a:noAutofit/>
          </a:bodyPr>
          <a:lstStyle/>
          <a:p>
            <a:r>
              <a:rPr lang="en-US" sz="5400" b="1" dirty="0"/>
              <a:t>LA SÉRIE S2TMD</a:t>
            </a:r>
            <a:br>
              <a:rPr lang="en-US" sz="5400" b="1" dirty="0"/>
            </a:br>
            <a:endParaRPr lang="en-US" sz="5400" b="1" dirty="0"/>
          </a:p>
        </p:txBody>
      </p:sp>
      <p:sp>
        <p:nvSpPr>
          <p:cNvPr id="3" name="Subtitle 2"/>
          <p:cNvSpPr>
            <a:spLocks noGrp="1"/>
          </p:cNvSpPr>
          <p:nvPr>
            <p:ph type="subTitle" idx="1"/>
          </p:nvPr>
        </p:nvSpPr>
        <p:spPr>
          <a:xfrm>
            <a:off x="3897436" y="3341925"/>
            <a:ext cx="8294564" cy="1752600"/>
          </a:xfrm>
        </p:spPr>
        <p:txBody>
          <a:bodyPr>
            <a:normAutofit/>
          </a:bodyPr>
          <a:lstStyle/>
          <a:p>
            <a:r>
              <a:rPr lang="en-US" sz="2400" dirty="0"/>
              <a:t>Sciences et Techniques du </a:t>
            </a:r>
            <a:r>
              <a:rPr lang="en-US" sz="2400" dirty="0" err="1"/>
              <a:t>Théâtre</a:t>
            </a:r>
            <a:r>
              <a:rPr lang="en-US" sz="2400" dirty="0"/>
              <a:t>, de la </a:t>
            </a:r>
            <a:r>
              <a:rPr lang="en-US" sz="2400" dirty="0" err="1"/>
              <a:t>Musique</a:t>
            </a:r>
            <a:r>
              <a:rPr lang="en-US" sz="2400" dirty="0"/>
              <a:t> et de la </a:t>
            </a:r>
            <a:r>
              <a:rPr lang="en-US" sz="2400" dirty="0" err="1"/>
              <a:t>Danse</a:t>
            </a:r>
            <a:endParaRPr lang="en-US" sz="2400" dirty="0"/>
          </a:p>
        </p:txBody>
      </p:sp>
    </p:spTree>
    <p:extLst>
      <p:ext uri="{BB962C8B-B14F-4D97-AF65-F5344CB8AC3E}">
        <p14:creationId xmlns:p14="http://schemas.microsoft.com/office/powerpoint/2010/main" val="3072013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À qui s’adresse cet enseignement ?</a:t>
            </a:r>
          </a:p>
        </p:txBody>
      </p:sp>
      <p:sp>
        <p:nvSpPr>
          <p:cNvPr id="3" name="Espace réservé du contenu 2"/>
          <p:cNvSpPr>
            <a:spLocks noGrp="1"/>
          </p:cNvSpPr>
          <p:nvPr>
            <p:ph idx="1"/>
          </p:nvPr>
        </p:nvSpPr>
        <p:spPr>
          <a:xfrm>
            <a:off x="3220872" y="1775192"/>
            <a:ext cx="8557146" cy="4625609"/>
          </a:xfrm>
        </p:spPr>
        <p:txBody>
          <a:bodyPr>
            <a:normAutofit fontScale="92500" lnSpcReduction="10000"/>
          </a:bodyPr>
          <a:lstStyle/>
          <a:p>
            <a:pPr algn="ctr">
              <a:buNone/>
            </a:pPr>
            <a:r>
              <a:rPr lang="fr-FR" sz="2200" dirty="0"/>
              <a:t>Les candidats doivent faire preuve d’un solide bagage musical : Il s’agit d’une filière d’excellence en musique et en danse dont le partenariat avec le Conservatoire à Rayonnement Régional de Bordeaux permet l’étude à haut niveau d’un instrument ou de la danse.</a:t>
            </a:r>
          </a:p>
          <a:p>
            <a:pPr algn="just"/>
            <a:endParaRPr lang="fr-FR" sz="2200" dirty="0"/>
          </a:p>
          <a:p>
            <a:pPr algn="ctr">
              <a:buNone/>
            </a:pPr>
            <a:r>
              <a:rPr lang="fr-FR" sz="2200" i="1" dirty="0">
                <a:solidFill>
                  <a:schemeClr val="accent1">
                    <a:lumMod val="50000"/>
                  </a:schemeClr>
                </a:solidFill>
              </a:rPr>
              <a:t>« Du talent, de l’énergie et de la persévérance : le cocktail indispensable pour les bacheliers S2TMD qui doivent mener de front des études au lycée et au conservatoire. » ONISEP</a:t>
            </a:r>
          </a:p>
          <a:p>
            <a:pPr>
              <a:buNone/>
            </a:pPr>
            <a:endParaRPr lang="fr-FR" sz="2200" i="1" dirty="0"/>
          </a:p>
          <a:p>
            <a:r>
              <a:rPr lang="fr-FR" sz="2200" u="sng" dirty="0"/>
              <a:t>Les conditions d’admission : </a:t>
            </a:r>
            <a:r>
              <a:rPr lang="fr-FR" sz="2200" dirty="0"/>
              <a:t>Un test d’entrée a lieu en mars au Conservatoire à Rayonnement Régional de Bordeaux. </a:t>
            </a:r>
          </a:p>
          <a:p>
            <a:pPr algn="just">
              <a:buFontTx/>
              <a:buChar char="-"/>
            </a:pPr>
            <a:endParaRPr lang="fr-FR" sz="2200" dirty="0"/>
          </a:p>
          <a:p>
            <a:pPr algn="ctr">
              <a:buNone/>
            </a:pPr>
            <a:r>
              <a:rPr lang="fr-FR" sz="2400" dirty="0">
                <a:hlinkClick r:id="rId2"/>
              </a:rPr>
              <a:t>http://www.bordeaux.fr/p978/enseignements</a:t>
            </a:r>
            <a:endParaRPr lang="fr-FR" sz="2200" dirty="0"/>
          </a:p>
          <a:p>
            <a:pPr>
              <a:buNone/>
            </a:pPr>
            <a:endParaRPr lang="fr-FR" sz="2200" dirty="0"/>
          </a:p>
          <a:p>
            <a:pPr algn="just"/>
            <a:r>
              <a:rPr lang="fr-FR" sz="2200" dirty="0"/>
              <a:t>Les élèves peuvent entrer en 1</a:t>
            </a:r>
            <a:r>
              <a:rPr lang="fr-FR" sz="2200" baseline="30000" dirty="0"/>
              <a:t>ère</a:t>
            </a:r>
            <a:r>
              <a:rPr lang="fr-FR" sz="2200" dirty="0"/>
              <a:t> S2TMD sans avoir suivi l’année de 2</a:t>
            </a:r>
            <a:r>
              <a:rPr lang="fr-FR" sz="2200" baseline="30000" dirty="0"/>
              <a:t>nde</a:t>
            </a:r>
            <a:r>
              <a:rPr lang="fr-FR" sz="2200" dirty="0"/>
              <a:t>.</a:t>
            </a:r>
            <a:endParaRPr lang="fr-FR" dirty="0"/>
          </a:p>
        </p:txBody>
      </p:sp>
      <p:pic>
        <p:nvPicPr>
          <p:cNvPr id="4" name="Picture 7" descr="C:\Users\cheva\Desktop\LYCEE\ADMINISTRATION\DOC TMD\IMG_0092.JPG"/>
          <p:cNvPicPr>
            <a:picLocks noChangeAspect="1" noChangeArrowheads="1"/>
          </p:cNvPicPr>
          <p:nvPr/>
        </p:nvPicPr>
        <p:blipFill>
          <a:blip r:embed="rId3" cstate="print"/>
          <a:srcRect t="10248" r="15819" b="12629"/>
          <a:stretch>
            <a:fillRect/>
          </a:stretch>
        </p:blipFill>
        <p:spPr bwMode="auto">
          <a:xfrm rot="5400000">
            <a:off x="-274455" y="2713356"/>
            <a:ext cx="4026958" cy="27669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Un cursus aménagé</a:t>
            </a:r>
          </a:p>
        </p:txBody>
      </p:sp>
      <p:sp>
        <p:nvSpPr>
          <p:cNvPr id="3" name="Espace réservé du contenu 2"/>
          <p:cNvSpPr>
            <a:spLocks noGrp="1"/>
          </p:cNvSpPr>
          <p:nvPr>
            <p:ph idx="1"/>
          </p:nvPr>
        </p:nvSpPr>
        <p:spPr>
          <a:xfrm>
            <a:off x="3075710" y="1660892"/>
            <a:ext cx="8735290" cy="4882412"/>
          </a:xfrm>
        </p:spPr>
        <p:txBody>
          <a:bodyPr>
            <a:normAutofit/>
          </a:bodyPr>
          <a:lstStyle/>
          <a:p>
            <a:pPr algn="ctr">
              <a:buNone/>
            </a:pPr>
            <a:r>
              <a:rPr lang="fr-FR" sz="2200" dirty="0"/>
              <a:t>Les journées sont partagées entre le lycée et le conservatoire . </a:t>
            </a:r>
          </a:p>
          <a:p>
            <a:pPr>
              <a:buNone/>
            </a:pPr>
            <a:r>
              <a:rPr lang="fr-FR" sz="2200" dirty="0"/>
              <a:t>		</a:t>
            </a:r>
          </a:p>
          <a:p>
            <a:pPr>
              <a:buFont typeface="Wingdings" pitchFamily="2" charset="2"/>
              <a:buChar char="v"/>
            </a:pPr>
            <a:r>
              <a:rPr lang="fr-FR" sz="2200" b="1" u="sng" dirty="0">
                <a:solidFill>
                  <a:schemeClr val="bg2">
                    <a:lumMod val="25000"/>
                  </a:schemeClr>
                </a:solidFill>
              </a:rPr>
              <a:t>Au lycée : </a:t>
            </a:r>
          </a:p>
          <a:p>
            <a:pPr>
              <a:buFontTx/>
              <a:buChar char="-"/>
            </a:pPr>
            <a:r>
              <a:rPr lang="fr-FR" sz="2200" dirty="0">
                <a:solidFill>
                  <a:schemeClr val="bg2">
                    <a:lumMod val="25000"/>
                  </a:schemeClr>
                </a:solidFill>
              </a:rPr>
              <a:t>Des effectifs réduits pour un suivi optimal (maximum 15 élèves);</a:t>
            </a:r>
          </a:p>
          <a:p>
            <a:pPr>
              <a:buFontTx/>
              <a:buChar char="-"/>
            </a:pPr>
            <a:r>
              <a:rPr lang="fr-FR" sz="2200" dirty="0">
                <a:solidFill>
                  <a:schemeClr val="bg2">
                    <a:lumMod val="25000"/>
                  </a:schemeClr>
                </a:solidFill>
              </a:rPr>
              <a:t>Une situation géographique privilégiée : 10 minutes de l’opéra et de l’auditorium, 30 minutes du conservatoire;</a:t>
            </a:r>
          </a:p>
          <a:p>
            <a:pPr>
              <a:buFontTx/>
              <a:buChar char="-"/>
            </a:pPr>
            <a:r>
              <a:rPr lang="fr-FR" sz="2200" dirty="0">
                <a:solidFill>
                  <a:schemeClr val="bg2">
                    <a:lumMod val="25000"/>
                  </a:schemeClr>
                </a:solidFill>
              </a:rPr>
              <a:t>4 studios de répétition (avec chacun un piano); </a:t>
            </a:r>
          </a:p>
          <a:p>
            <a:pPr>
              <a:buFontTx/>
              <a:buChar char="-"/>
            </a:pPr>
            <a:r>
              <a:rPr lang="fr-FR" sz="2200" dirty="0">
                <a:solidFill>
                  <a:schemeClr val="bg2">
                    <a:lumMod val="25000"/>
                  </a:schemeClr>
                </a:solidFill>
              </a:rPr>
              <a:t>Un internat dans le lycée.</a:t>
            </a:r>
          </a:p>
          <a:p>
            <a:pPr>
              <a:buNone/>
            </a:pPr>
            <a:endParaRPr lang="fr-FR" sz="2200" dirty="0"/>
          </a:p>
          <a:p>
            <a:pPr>
              <a:buFont typeface="Wingdings" pitchFamily="2" charset="2"/>
              <a:buChar char="v"/>
            </a:pPr>
            <a:r>
              <a:rPr lang="fr-FR" sz="2200" b="1" u="sng" dirty="0">
                <a:solidFill>
                  <a:schemeClr val="accent1">
                    <a:lumMod val="50000"/>
                  </a:schemeClr>
                </a:solidFill>
              </a:rPr>
              <a:t>Au conservatoire : </a:t>
            </a:r>
          </a:p>
          <a:p>
            <a:pPr>
              <a:buFontTx/>
              <a:buChar char="-"/>
            </a:pPr>
            <a:r>
              <a:rPr lang="fr-FR" sz="2200" dirty="0">
                <a:solidFill>
                  <a:schemeClr val="accent1">
                    <a:lumMod val="50000"/>
                  </a:schemeClr>
                </a:solidFill>
              </a:rPr>
              <a:t>Une formation d’excellence;</a:t>
            </a:r>
          </a:p>
          <a:p>
            <a:pPr>
              <a:buFontTx/>
              <a:buChar char="-"/>
            </a:pPr>
            <a:r>
              <a:rPr lang="fr-FR" sz="2200" dirty="0">
                <a:solidFill>
                  <a:schemeClr val="accent1">
                    <a:lumMod val="50000"/>
                  </a:schemeClr>
                </a:solidFill>
              </a:rPr>
              <a:t>Un accès à des studios de répétition pour travailler sur le temps libre.</a:t>
            </a:r>
          </a:p>
          <a:p>
            <a:pPr>
              <a:buFontTx/>
              <a:buChar char="-"/>
            </a:pPr>
            <a:endParaRPr lang="fr-FR" sz="2200" dirty="0"/>
          </a:p>
        </p:txBody>
      </p:sp>
      <p:sp>
        <p:nvSpPr>
          <p:cNvPr id="4098" name="AutoShape 2" descr="RÃ©sultat de recherche d'images pour &quot;conservatoire de bordeaux&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102" name="AutoShape 6" descr="RÃ©sultat de recherche d'images pour &quot;conservatoire de bordeaux&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104" name="Picture 8" descr="C:\Users\cheva\Desktop\LYCEE\ADMINISTRATION\DOC TMD\IMG_0093.JPG"/>
          <p:cNvPicPr>
            <a:picLocks noChangeAspect="1" noChangeArrowheads="1"/>
          </p:cNvPicPr>
          <p:nvPr/>
        </p:nvPicPr>
        <p:blipFill>
          <a:blip r:embed="rId2" cstate="print"/>
          <a:srcRect l="10599" t="13673" r="4198" b="9273"/>
          <a:stretch>
            <a:fillRect/>
          </a:stretch>
        </p:blipFill>
        <p:spPr bwMode="auto">
          <a:xfrm rot="10800000">
            <a:off x="264123" y="1947576"/>
            <a:ext cx="2727434" cy="1849947"/>
          </a:xfrm>
          <a:prstGeom prst="rect">
            <a:avLst/>
          </a:prstGeom>
          <a:noFill/>
        </p:spPr>
      </p:pic>
      <p:pic>
        <p:nvPicPr>
          <p:cNvPr id="4105" name="Picture 9" descr="C:\Users\cheva\Desktop\LYCEE\ADMINISTRATION\DOC TMD\IMG_0096.JPG"/>
          <p:cNvPicPr>
            <a:picLocks noChangeAspect="1" noChangeArrowheads="1"/>
          </p:cNvPicPr>
          <p:nvPr/>
        </p:nvPicPr>
        <p:blipFill>
          <a:blip r:embed="rId3" cstate="print"/>
          <a:srcRect l="11189" b="19835"/>
          <a:stretch>
            <a:fillRect/>
          </a:stretch>
        </p:blipFill>
        <p:spPr bwMode="auto">
          <a:xfrm rot="10800000">
            <a:off x="299183" y="4278363"/>
            <a:ext cx="2714259" cy="183750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enseignements en S2TMD</a:t>
            </a:r>
          </a:p>
        </p:txBody>
      </p:sp>
      <p:sp>
        <p:nvSpPr>
          <p:cNvPr id="3" name="Espace réservé du contenu 2"/>
          <p:cNvSpPr>
            <a:spLocks noGrp="1"/>
          </p:cNvSpPr>
          <p:nvPr>
            <p:ph idx="1"/>
          </p:nvPr>
        </p:nvSpPr>
        <p:spPr>
          <a:xfrm>
            <a:off x="423081" y="1567543"/>
            <a:ext cx="8516203" cy="5130139"/>
          </a:xfrm>
        </p:spPr>
        <p:txBody>
          <a:bodyPr>
            <a:normAutofit fontScale="85000" lnSpcReduction="20000"/>
          </a:bodyPr>
          <a:lstStyle/>
          <a:p>
            <a:pPr>
              <a:buFont typeface="Wingdings" pitchFamily="2" charset="2"/>
              <a:buChar char="Ø"/>
            </a:pPr>
            <a:r>
              <a:rPr lang="fr-FR" dirty="0">
                <a:solidFill>
                  <a:schemeClr val="tx1">
                    <a:lumMod val="95000"/>
                    <a:lumOff val="5000"/>
                  </a:schemeClr>
                </a:solidFill>
              </a:rPr>
              <a:t>En seconde : </a:t>
            </a:r>
          </a:p>
          <a:p>
            <a:pPr>
              <a:buFont typeface="Wingdings" pitchFamily="2" charset="2"/>
              <a:buChar char="ü"/>
            </a:pPr>
            <a:r>
              <a:rPr lang="fr-FR" sz="2000" dirty="0">
                <a:solidFill>
                  <a:schemeClr val="tx1">
                    <a:lumMod val="95000"/>
                    <a:lumOff val="5000"/>
                  </a:schemeClr>
                </a:solidFill>
              </a:rPr>
              <a:t>Des enseignements de tronc commun (seconde générale) + Une option technologique artistique de </a:t>
            </a:r>
            <a:r>
              <a:rPr lang="fr-FR" sz="2000" b="1" dirty="0">
                <a:solidFill>
                  <a:schemeClr val="tx1">
                    <a:lumMod val="95000"/>
                    <a:lumOff val="5000"/>
                  </a:schemeClr>
                </a:solidFill>
              </a:rPr>
              <a:t>6h</a:t>
            </a:r>
            <a:r>
              <a:rPr lang="fr-FR" sz="2000" dirty="0">
                <a:solidFill>
                  <a:schemeClr val="tx1">
                    <a:lumMod val="95000"/>
                    <a:lumOff val="5000"/>
                  </a:schemeClr>
                </a:solidFill>
              </a:rPr>
              <a:t> au choix selon sa spécialité (Culture et pratique de la danse ou de la musique)</a:t>
            </a:r>
          </a:p>
          <a:p>
            <a:pPr>
              <a:buFontTx/>
              <a:buChar char="-"/>
            </a:pPr>
            <a:endParaRPr lang="fr-FR" sz="2000" dirty="0"/>
          </a:p>
          <a:p>
            <a:pPr>
              <a:buFont typeface="Wingdings" pitchFamily="2" charset="2"/>
              <a:buChar char="Ø"/>
            </a:pPr>
            <a:r>
              <a:rPr lang="fr-FR" dirty="0">
                <a:solidFill>
                  <a:schemeClr val="accent1">
                    <a:lumMod val="50000"/>
                  </a:schemeClr>
                </a:solidFill>
              </a:rPr>
              <a:t>En première:</a:t>
            </a:r>
          </a:p>
          <a:p>
            <a:pPr algn="ctr">
              <a:buNone/>
            </a:pPr>
            <a:r>
              <a:rPr lang="fr-FR" sz="2000" dirty="0">
                <a:solidFill>
                  <a:schemeClr val="accent1">
                    <a:lumMod val="50000"/>
                  </a:schemeClr>
                </a:solidFill>
              </a:rPr>
              <a:t>Des enseignements généraux (13h)  : français, histoire-géographie, langues vivantes A</a:t>
            </a:r>
          </a:p>
          <a:p>
            <a:pPr algn="ctr">
              <a:buNone/>
            </a:pPr>
            <a:r>
              <a:rPr lang="fr-FR" sz="2000" dirty="0">
                <a:solidFill>
                  <a:schemeClr val="accent1">
                    <a:lumMod val="50000"/>
                  </a:schemeClr>
                </a:solidFill>
              </a:rPr>
              <a:t>et B, mathématiques, enseignement moral et civique, EPS ;</a:t>
            </a:r>
          </a:p>
          <a:p>
            <a:pPr algn="ctr">
              <a:buNone/>
            </a:pPr>
            <a:endParaRPr lang="fr-FR" sz="2000" dirty="0">
              <a:solidFill>
                <a:schemeClr val="accent1">
                  <a:lumMod val="50000"/>
                </a:schemeClr>
              </a:solidFill>
            </a:endParaRPr>
          </a:p>
          <a:p>
            <a:pPr algn="ctr">
              <a:buNone/>
            </a:pPr>
            <a:r>
              <a:rPr lang="fr-FR" sz="2000" dirty="0">
                <a:solidFill>
                  <a:schemeClr val="accent1">
                    <a:lumMod val="50000"/>
                  </a:schemeClr>
                </a:solidFill>
              </a:rPr>
              <a:t>+ 3 enseignements de spécialité : </a:t>
            </a:r>
          </a:p>
          <a:p>
            <a:pPr>
              <a:buFont typeface="Wingdings" pitchFamily="2" charset="2"/>
              <a:buChar char="ü"/>
            </a:pPr>
            <a:r>
              <a:rPr lang="fr-FR" sz="2000" dirty="0">
                <a:solidFill>
                  <a:schemeClr val="accent1">
                    <a:lumMod val="50000"/>
                  </a:schemeClr>
                </a:solidFill>
              </a:rPr>
              <a:t>Economie, droit et environnement du spectacle vivant (3h);</a:t>
            </a:r>
          </a:p>
          <a:p>
            <a:pPr>
              <a:buFont typeface="Wingdings" pitchFamily="2" charset="2"/>
              <a:buChar char="ü"/>
            </a:pPr>
            <a:r>
              <a:rPr lang="fr-FR" sz="2000" dirty="0">
                <a:solidFill>
                  <a:schemeClr val="accent1">
                    <a:lumMod val="50000"/>
                  </a:schemeClr>
                </a:solidFill>
              </a:rPr>
              <a:t>Culture sciences et techniques de la danse ou de la musique (5h30)</a:t>
            </a:r>
          </a:p>
          <a:p>
            <a:pPr>
              <a:buFont typeface="Wingdings" pitchFamily="2" charset="2"/>
              <a:buChar char="ü"/>
            </a:pPr>
            <a:r>
              <a:rPr lang="fr-FR" sz="2000" dirty="0">
                <a:solidFill>
                  <a:schemeClr val="accent1">
                    <a:lumMod val="50000"/>
                  </a:schemeClr>
                </a:solidFill>
              </a:rPr>
              <a:t>Pratique musicale ou chorégraphique (5h30)</a:t>
            </a:r>
          </a:p>
          <a:p>
            <a:pPr>
              <a:buNone/>
            </a:pPr>
            <a:endParaRPr lang="fr-FR" sz="2000" dirty="0"/>
          </a:p>
          <a:p>
            <a:pPr>
              <a:buFont typeface="Wingdings" pitchFamily="2" charset="2"/>
              <a:buChar char="Ø"/>
            </a:pPr>
            <a:r>
              <a:rPr lang="fr-FR" dirty="0">
                <a:solidFill>
                  <a:srgbClr val="002060"/>
                </a:solidFill>
              </a:rPr>
              <a:t>En terminale : </a:t>
            </a:r>
          </a:p>
          <a:p>
            <a:pPr algn="ctr">
              <a:buNone/>
            </a:pPr>
            <a:r>
              <a:rPr lang="fr-FR" sz="2000" dirty="0">
                <a:solidFill>
                  <a:srgbClr val="002060"/>
                </a:solidFill>
              </a:rPr>
              <a:t>	Des enseignements généraux (13h) : philosophie, langues vivantes A et B, histoire-géographie, mathématiques, EPS; </a:t>
            </a:r>
          </a:p>
          <a:p>
            <a:pPr algn="ctr">
              <a:buNone/>
            </a:pPr>
            <a:endParaRPr lang="fr-FR" sz="2000" dirty="0">
              <a:solidFill>
                <a:srgbClr val="002060"/>
              </a:solidFill>
            </a:endParaRPr>
          </a:p>
          <a:p>
            <a:pPr algn="ctr">
              <a:buNone/>
            </a:pPr>
            <a:r>
              <a:rPr lang="fr-FR" sz="2000" dirty="0">
                <a:solidFill>
                  <a:srgbClr val="002060"/>
                </a:solidFill>
              </a:rPr>
              <a:t>+ 2 enseignements de spécialité : </a:t>
            </a:r>
          </a:p>
          <a:p>
            <a:pPr>
              <a:buFont typeface="Wingdings" pitchFamily="2" charset="2"/>
              <a:buChar char="ü"/>
            </a:pPr>
            <a:r>
              <a:rPr lang="fr-FR" sz="2000" dirty="0">
                <a:solidFill>
                  <a:srgbClr val="002060"/>
                </a:solidFill>
              </a:rPr>
              <a:t>Culture sciences et techniques de la danse / ou du théâtre / ou de la musique (7h)</a:t>
            </a:r>
          </a:p>
          <a:p>
            <a:pPr>
              <a:buFont typeface="Wingdings" pitchFamily="2" charset="2"/>
              <a:buChar char="ü"/>
            </a:pPr>
            <a:r>
              <a:rPr lang="fr-FR" sz="2000" dirty="0">
                <a:solidFill>
                  <a:srgbClr val="002060"/>
                </a:solidFill>
              </a:rPr>
              <a:t>Pratique théâtrale ou musicale ou chorégraphique (7h)</a:t>
            </a:r>
          </a:p>
          <a:p>
            <a:pPr>
              <a:buFont typeface="Wingdings" pitchFamily="2" charset="2"/>
              <a:buChar char="ü"/>
            </a:pPr>
            <a:endParaRPr lang="fr-FR" sz="2000" dirty="0"/>
          </a:p>
          <a:p>
            <a:pPr>
              <a:buNone/>
            </a:pPr>
            <a:endParaRPr lang="fr-FR" dirty="0"/>
          </a:p>
          <a:p>
            <a:pPr>
              <a:buFontTx/>
              <a:buChar char="-"/>
            </a:pPr>
            <a:endParaRPr lang="fr-FR" dirty="0"/>
          </a:p>
        </p:txBody>
      </p:sp>
      <p:pic>
        <p:nvPicPr>
          <p:cNvPr id="3073" name="Picture 1" descr="C:\Users\cheva\Desktop\LYCEE\ADMINISTRATION\DOC TMD\IMG_0083.JPG"/>
          <p:cNvPicPr>
            <a:picLocks noChangeAspect="1" noChangeArrowheads="1"/>
          </p:cNvPicPr>
          <p:nvPr/>
        </p:nvPicPr>
        <p:blipFill>
          <a:blip r:embed="rId2" cstate="print"/>
          <a:srcRect l="12732" t="8641" r="4055"/>
          <a:stretch>
            <a:fillRect/>
          </a:stretch>
        </p:blipFill>
        <p:spPr bwMode="auto">
          <a:xfrm rot="10800000">
            <a:off x="9065169" y="1828869"/>
            <a:ext cx="2585548" cy="2128983"/>
          </a:xfrm>
          <a:prstGeom prst="rect">
            <a:avLst/>
          </a:prstGeom>
          <a:noFill/>
        </p:spPr>
      </p:pic>
      <p:pic>
        <p:nvPicPr>
          <p:cNvPr id="3074" name="Picture 2" descr="C:\Users\cheva\Desktop\LYCEE\ADMINISTRATION\DOC TMD\8961c69df17734577367a456765e8e06.jpeg"/>
          <p:cNvPicPr>
            <a:picLocks noChangeAspect="1" noChangeArrowheads="1"/>
          </p:cNvPicPr>
          <p:nvPr/>
        </p:nvPicPr>
        <p:blipFill>
          <a:blip r:embed="rId3" cstate="print"/>
          <a:srcRect l="8115" r="15435" b="16554"/>
          <a:stretch>
            <a:fillRect/>
          </a:stretch>
        </p:blipFill>
        <p:spPr bwMode="auto">
          <a:xfrm>
            <a:off x="9067656" y="4340316"/>
            <a:ext cx="2590305" cy="213085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Après le bac S2TMD, quelles poursuites d’études et orientations professionnelles possibles ?</a:t>
            </a:r>
          </a:p>
        </p:txBody>
      </p:sp>
      <p:sp>
        <p:nvSpPr>
          <p:cNvPr id="3" name="Espace réservé du contenu 2"/>
          <p:cNvSpPr>
            <a:spLocks noGrp="1"/>
          </p:cNvSpPr>
          <p:nvPr>
            <p:ph idx="1"/>
          </p:nvPr>
        </p:nvSpPr>
        <p:spPr>
          <a:xfrm>
            <a:off x="356259" y="1710047"/>
            <a:ext cx="7576458" cy="4726379"/>
          </a:xfrm>
        </p:spPr>
        <p:txBody>
          <a:bodyPr>
            <a:normAutofit fontScale="85000" lnSpcReduction="10000"/>
          </a:bodyPr>
          <a:lstStyle/>
          <a:p>
            <a:pPr>
              <a:buFont typeface="Wingdings" pitchFamily="2" charset="2"/>
              <a:buChar char="Ø"/>
            </a:pPr>
            <a:r>
              <a:rPr lang="fr-FR" sz="2400" dirty="0"/>
              <a:t>Après l’obtention du DEM (diplôme d’études musicales), ou du DNOP (diplôme National d’Orientation Professionnelle) les élèves peuvent poursuivre leurs études dans les différents Pôles supérieurs afin d’obtenir le  Diplôme National Supérieur Professionnel de Musicien (DNSPM), une licence ainsi que le DE. </a:t>
            </a:r>
          </a:p>
          <a:p>
            <a:pPr>
              <a:buNone/>
            </a:pPr>
            <a:endParaRPr lang="fr-FR" sz="2400" dirty="0"/>
          </a:p>
          <a:p>
            <a:pPr>
              <a:buFont typeface="Wingdings" pitchFamily="2" charset="2"/>
              <a:buChar char="Ø"/>
            </a:pPr>
            <a:r>
              <a:rPr lang="fr-FR" sz="2400"/>
              <a:t>Beaucoup d’entre </a:t>
            </a:r>
            <a:r>
              <a:rPr lang="fr-FR" sz="2400" dirty="0"/>
              <a:t>eux suivent des filières d’excellence aux CNSM de Paris ou de Lyon ainsi que dans les grandes écoles à l’étranger. </a:t>
            </a:r>
          </a:p>
          <a:p>
            <a:pPr>
              <a:buNone/>
            </a:pPr>
            <a:endParaRPr lang="fr-FR" sz="2400" dirty="0"/>
          </a:p>
          <a:p>
            <a:pPr>
              <a:buFont typeface="Wingdings" pitchFamily="2" charset="2"/>
              <a:buChar char="Ø"/>
            </a:pPr>
            <a:r>
              <a:rPr lang="fr-FR" sz="2400" dirty="0"/>
              <a:t>L’université est accessible aux bacheliers S2TMD pour se préparer aux métiers de l'enseignement (Musicologie, Danse, Théâtre…), de l'animation culturelle (CFMI), de la gestion d'établissements culturels…</a:t>
            </a:r>
          </a:p>
          <a:p>
            <a:pPr>
              <a:buNone/>
            </a:pPr>
            <a:endParaRPr lang="fr-FR" sz="2400" dirty="0"/>
          </a:p>
          <a:p>
            <a:pPr>
              <a:buFont typeface="Wingdings" pitchFamily="2" charset="2"/>
              <a:buChar char="Ø"/>
            </a:pPr>
            <a:r>
              <a:rPr lang="fr-FR" sz="2400" dirty="0"/>
              <a:t>D’autres orientations sont possibles : la médiation culturelle, les métiers de la facture et de la lutherie…</a:t>
            </a:r>
          </a:p>
          <a:p>
            <a:pPr>
              <a:buFont typeface="Wingdings" pitchFamily="2" charset="2"/>
              <a:buChar char="Ø"/>
            </a:pPr>
            <a:endParaRPr lang="fr-FR" sz="2400" dirty="0"/>
          </a:p>
          <a:p>
            <a:pPr>
              <a:buFont typeface="Wingdings" pitchFamily="2" charset="2"/>
              <a:buChar char="Ø"/>
            </a:pPr>
            <a:endParaRPr lang="fr-FR" sz="2400" dirty="0"/>
          </a:p>
          <a:p>
            <a:pPr>
              <a:buFont typeface="Wingdings" pitchFamily="2" charset="2"/>
              <a:buChar char="Ø"/>
            </a:pPr>
            <a:endParaRPr lang="fr-FR" sz="2400" dirty="0"/>
          </a:p>
          <a:p>
            <a:pPr>
              <a:buFont typeface="Wingdings" pitchFamily="2" charset="2"/>
              <a:buChar char="Ø"/>
            </a:pPr>
            <a:endParaRPr lang="fr-FR" sz="2400" dirty="0"/>
          </a:p>
        </p:txBody>
      </p:sp>
      <p:pic>
        <p:nvPicPr>
          <p:cNvPr id="1026" name="Picture 2" descr="Z:\PANTHEON\DSCF3111.JPG"/>
          <p:cNvPicPr>
            <a:picLocks noChangeAspect="1" noChangeArrowheads="1"/>
          </p:cNvPicPr>
          <p:nvPr/>
        </p:nvPicPr>
        <p:blipFill>
          <a:blip r:embed="rId2" cstate="print"/>
          <a:srcRect/>
          <a:stretch>
            <a:fillRect/>
          </a:stretch>
        </p:blipFill>
        <p:spPr bwMode="auto">
          <a:xfrm>
            <a:off x="8193571" y="1724601"/>
            <a:ext cx="3632674" cy="2421782"/>
          </a:xfrm>
          <a:prstGeom prst="rect">
            <a:avLst/>
          </a:prstGeom>
          <a:noFill/>
        </p:spPr>
      </p:pic>
      <p:pic>
        <p:nvPicPr>
          <p:cNvPr id="1027" name="Picture 3"/>
          <p:cNvPicPr>
            <a:picLocks noChangeAspect="1" noChangeArrowheads="1"/>
          </p:cNvPicPr>
          <p:nvPr/>
        </p:nvPicPr>
        <p:blipFill>
          <a:blip r:embed="rId3" cstate="print"/>
          <a:srcRect/>
          <a:stretch>
            <a:fillRect/>
          </a:stretch>
        </p:blipFill>
        <p:spPr bwMode="auto">
          <a:xfrm>
            <a:off x="8178814" y="4285103"/>
            <a:ext cx="3665518" cy="243986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Contacts</a:t>
            </a:r>
          </a:p>
        </p:txBody>
      </p:sp>
      <p:sp>
        <p:nvSpPr>
          <p:cNvPr id="3" name="Espace réservé du contenu 2"/>
          <p:cNvSpPr>
            <a:spLocks noGrp="1"/>
          </p:cNvSpPr>
          <p:nvPr>
            <p:ph idx="1"/>
          </p:nvPr>
        </p:nvSpPr>
        <p:spPr/>
        <p:txBody>
          <a:bodyPr>
            <a:normAutofit fontScale="55000" lnSpcReduction="20000"/>
          </a:bodyPr>
          <a:lstStyle/>
          <a:p>
            <a:pPr algn="ctr">
              <a:buNone/>
            </a:pPr>
            <a:r>
              <a:rPr lang="fr-FR" b="1" dirty="0"/>
              <a:t>Musique : Madame Adeline CHUDZINSKI</a:t>
            </a:r>
          </a:p>
          <a:p>
            <a:pPr algn="ctr">
              <a:buNone/>
            </a:pPr>
            <a:r>
              <a:rPr lang="fr-FR" sz="2900" dirty="0">
                <a:hlinkClick r:id="rId2"/>
              </a:rPr>
              <a:t>Adeline.chudzinski@ac-bordeaux.fr</a:t>
            </a:r>
            <a:r>
              <a:rPr lang="fr-FR" sz="2900" dirty="0"/>
              <a:t> </a:t>
            </a:r>
          </a:p>
          <a:p>
            <a:pPr algn="ctr">
              <a:buNone/>
            </a:pPr>
            <a:endParaRPr lang="fr-FR" sz="1100" dirty="0"/>
          </a:p>
          <a:p>
            <a:pPr algn="ctr">
              <a:buNone/>
            </a:pPr>
            <a:r>
              <a:rPr lang="fr-FR" sz="2400" dirty="0"/>
              <a:t>06 33 13 49 30</a:t>
            </a:r>
            <a:endParaRPr lang="fr-FR" sz="2800" dirty="0"/>
          </a:p>
          <a:p>
            <a:pPr algn="ctr">
              <a:buNone/>
            </a:pPr>
            <a:endParaRPr lang="fr-FR" sz="2800" dirty="0"/>
          </a:p>
          <a:p>
            <a:pPr algn="ctr">
              <a:buNone/>
            </a:pPr>
            <a:endParaRPr lang="fr-FR" sz="2800" dirty="0"/>
          </a:p>
          <a:p>
            <a:pPr algn="ctr">
              <a:buNone/>
            </a:pPr>
            <a:r>
              <a:rPr lang="fr-FR" b="1" dirty="0"/>
              <a:t>Danse: Madame Véronique DELSOL</a:t>
            </a:r>
          </a:p>
          <a:p>
            <a:pPr algn="ctr">
              <a:buNone/>
            </a:pPr>
            <a:r>
              <a:rPr lang="fr-FR" sz="2900" dirty="0">
                <a:hlinkClick r:id="rId3"/>
              </a:rPr>
              <a:t>delsol.vero@cegetel.net</a:t>
            </a:r>
            <a:endParaRPr lang="fr-FR" sz="2400" dirty="0"/>
          </a:p>
          <a:p>
            <a:pPr algn="ctr">
              <a:buNone/>
            </a:pPr>
            <a:endParaRPr lang="fr-FR" sz="1300" dirty="0"/>
          </a:p>
          <a:p>
            <a:pPr algn="ctr">
              <a:buNone/>
            </a:pPr>
            <a:r>
              <a:rPr lang="fr-FR" sz="2400" dirty="0"/>
              <a:t>06 61 32 66 12</a:t>
            </a:r>
          </a:p>
          <a:p>
            <a:pPr algn="ctr">
              <a:buNone/>
            </a:pPr>
            <a:endParaRPr lang="fr-FR" sz="2400" dirty="0"/>
          </a:p>
          <a:p>
            <a:pPr algn="ctr">
              <a:buNone/>
            </a:pPr>
            <a:endParaRPr lang="fr-FR" dirty="0"/>
          </a:p>
          <a:p>
            <a:pPr algn="ctr">
              <a:buNone/>
            </a:pPr>
            <a:endParaRPr lang="fr-FR" dirty="0"/>
          </a:p>
          <a:p>
            <a:pPr algn="ctr">
              <a:buNone/>
            </a:pPr>
            <a:endParaRPr lang="fr-FR" dirty="0"/>
          </a:p>
          <a:p>
            <a:pPr algn="ctr">
              <a:buNone/>
            </a:pPr>
            <a:endParaRPr lang="fr-FR" dirty="0"/>
          </a:p>
          <a:p>
            <a:pPr algn="ctr">
              <a:buNone/>
            </a:pPr>
            <a:endParaRPr lang="fr-FR" dirty="0"/>
          </a:p>
          <a:p>
            <a:pPr algn="ctr">
              <a:buNone/>
            </a:pPr>
            <a:endParaRPr lang="fr-FR" dirty="0"/>
          </a:p>
          <a:p>
            <a:pPr algn="ctr">
              <a:buNone/>
            </a:pPr>
            <a:endParaRPr lang="fr-FR" dirty="0">
              <a:hlinkClick r:id="rId4"/>
            </a:endParaRPr>
          </a:p>
          <a:p>
            <a:pPr algn="ctr">
              <a:buNone/>
            </a:pPr>
            <a:r>
              <a:rPr lang="fr-FR" sz="2900" dirty="0">
                <a:hlinkClick r:id="rId4"/>
              </a:rPr>
              <a:t>http://camillejullian.com/</a:t>
            </a:r>
            <a:endParaRPr lang="fr-FR" sz="2900" dirty="0"/>
          </a:p>
          <a:p>
            <a:pPr algn="ctr">
              <a:buNone/>
            </a:pPr>
            <a:endParaRPr lang="fr-FR" sz="2900" dirty="0"/>
          </a:p>
          <a:p>
            <a:pPr algn="ctr">
              <a:buNone/>
            </a:pPr>
            <a:r>
              <a:rPr lang="fr-FR" sz="2900" dirty="0">
                <a:hlinkClick r:id="rId5"/>
              </a:rPr>
              <a:t>https://conservatoire.bordeaux.fr/fr</a:t>
            </a:r>
            <a:r>
              <a:rPr lang="fr-FR" sz="2900" dirty="0"/>
              <a:t> </a:t>
            </a:r>
          </a:p>
          <a:p>
            <a:pPr algn="ctr">
              <a:buNone/>
            </a:pPr>
            <a:endParaRPr lang="fr-FR" sz="2900" dirty="0"/>
          </a:p>
          <a:p>
            <a:pPr algn="ctr">
              <a:buNone/>
            </a:pPr>
            <a:r>
              <a:rPr lang="fr-FR" sz="2900" dirty="0">
                <a:hlinkClick r:id="rId6"/>
              </a:rPr>
              <a:t>www.facebook.com/tmdbordeaux</a:t>
            </a:r>
            <a:endParaRPr lang="fr-FR" sz="2900" dirty="0"/>
          </a:p>
          <a:p>
            <a:pPr algn="ctr">
              <a:buNone/>
            </a:pPr>
            <a:endParaRPr lang="fr-FR" dirty="0"/>
          </a:p>
          <a:p>
            <a:pPr algn="ctr">
              <a:buNone/>
            </a:pPr>
            <a:endParaRPr lang="fr-FR" dirty="0"/>
          </a:p>
        </p:txBody>
      </p:sp>
      <p:pic>
        <p:nvPicPr>
          <p:cNvPr id="4" name="Picture 2" descr="C:\Users\cheva\Downloads\Forme 10.png"/>
          <p:cNvPicPr>
            <a:picLocks noChangeAspect="1" noChangeArrowheads="1"/>
          </p:cNvPicPr>
          <p:nvPr/>
        </p:nvPicPr>
        <p:blipFill>
          <a:blip r:embed="rId7" cstate="print"/>
          <a:srcRect t="27065" b="29552"/>
          <a:stretch>
            <a:fillRect/>
          </a:stretch>
        </p:blipFill>
        <p:spPr bwMode="auto">
          <a:xfrm>
            <a:off x="3103987" y="3639611"/>
            <a:ext cx="2618385" cy="1135936"/>
          </a:xfrm>
          <a:prstGeom prst="rect">
            <a:avLst/>
          </a:prstGeom>
          <a:noFill/>
        </p:spPr>
      </p:pic>
      <p:pic>
        <p:nvPicPr>
          <p:cNvPr id="5" name="Picture 2" descr="Résultat de recherche d'images pour &quot;conservatoire de bordeaux&quot;"/>
          <p:cNvPicPr>
            <a:picLocks noChangeAspect="1" noChangeArrowheads="1"/>
          </p:cNvPicPr>
          <p:nvPr/>
        </p:nvPicPr>
        <p:blipFill>
          <a:blip r:embed="rId8" cstate="print"/>
          <a:srcRect t="17565" b="15844"/>
          <a:stretch>
            <a:fillRect/>
          </a:stretch>
        </p:blipFill>
        <p:spPr bwMode="auto">
          <a:xfrm>
            <a:off x="6494438" y="3663947"/>
            <a:ext cx="2493042" cy="1103996"/>
          </a:xfrm>
          <a:prstGeom prst="rect">
            <a:avLst/>
          </a:prstGeom>
          <a:noFill/>
          <a:ln>
            <a:no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289</TotalTime>
  <Words>587</Words>
  <Application>Microsoft Office PowerPoint</Application>
  <PresentationFormat>Grand écran</PresentationFormat>
  <Paragraphs>78</Paragraphs>
  <Slides>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6</vt:i4>
      </vt:variant>
    </vt:vector>
  </HeadingPairs>
  <TitlesOfParts>
    <vt:vector size="12" baseType="lpstr">
      <vt:lpstr>Arial</vt:lpstr>
      <vt:lpstr>Corbel</vt:lpstr>
      <vt:lpstr>Wingdings</vt:lpstr>
      <vt:lpstr>Wingdings 2</vt:lpstr>
      <vt:lpstr>Wingdings 3</vt:lpstr>
      <vt:lpstr>Module</vt:lpstr>
      <vt:lpstr>LA SÉRIE S2TMD </vt:lpstr>
      <vt:lpstr>À qui s’adresse cet enseignement ?</vt:lpstr>
      <vt:lpstr>Un cursus aménagé</vt:lpstr>
      <vt:lpstr>Les enseignements en S2TMD</vt:lpstr>
      <vt:lpstr>Après le bac S2TMD, quelles poursuites d’études et orientations professionnelles possibles ?</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Daniel chevalley</dc:creator>
  <cp:lastModifiedBy>Daniel chevalley</cp:lastModifiedBy>
  <cp:revision>56</cp:revision>
  <dcterms:modified xsi:type="dcterms:W3CDTF">2022-10-16T19:28:04Z</dcterms:modified>
</cp:coreProperties>
</file>